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y="6858000" cx="12192000"/>
  <p:notesSz cx="6858000" cy="9144000"/>
  <p:embeddedFontLst>
    <p:embeddedFont>
      <p:font typeface="Anton"/>
      <p:regular r:id="rId24"/>
    </p:embeddedFont>
    <p:embeddedFont>
      <p:font typeface="Rubik"/>
      <p:regular r:id="rId25"/>
      <p:bold r:id="rId26"/>
      <p:italic r:id="rId27"/>
      <p:bold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4156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29" roundtripDataSignature="AMtx7mh5Cm6w+bujWDUhqxzKHF2dwowvJ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4156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Anton-regular.fntdata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ubik-bold.fntdata"/><Relationship Id="rId25" Type="http://schemas.openxmlformats.org/officeDocument/2006/relationships/font" Target="fonts/Rubik-regular.fntdata"/><Relationship Id="rId28" Type="http://schemas.openxmlformats.org/officeDocument/2006/relationships/font" Target="fonts/Rubik-boldItalic.fntdata"/><Relationship Id="rId27" Type="http://schemas.openxmlformats.org/officeDocument/2006/relationships/font" Target="fonts/Rubik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customschemas.google.com/relationships/presentationmetadata" Target="meta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3" name="Google Shape;223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[ADD A PHOTO OF PUPILS AND TEACHERS DOING THE CLIMATE LEADER ACTIVITIES YOU DESCRIBED OVER THE PREVIOUS SLIDE]</a:t>
            </a:r>
            <a:endParaRPr b="0" i="0" sz="1200" u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b="0" i="0" lang="en-US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2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3" name="Google Shape;233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Climate Leaders do all sorts of things, both big and small and there are many things you can do to make a difference.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Things like: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Walking to school if you live close enough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2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1" name="Google Shape;241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Riding a bike rather than taking the bus or getting a lift </a:t>
            </a:r>
            <a:r>
              <a:rPr lang="en-US"/>
              <a:t>with your parents or guardians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2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9" name="Google Shape;249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Unplugging your chargers when you’re not using them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2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7" name="Google Shape;257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Turning off the lights when you leave the room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3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5" name="Google Shape;265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 can take a reusable water bottle instead of a plastic one.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3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3" name="Google Shape;273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Why don’t you challenge yourself to pack a no waste lunch box? Avoid plastic wrapping if possible, and only take what you’re going to eat. </a:t>
            </a:r>
            <a:endParaRPr/>
          </a:p>
        </p:txBody>
      </p:sp>
      <p:sp>
        <p:nvSpPr>
          <p:cNvPr id="274" name="Google Shape;274;p3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1" name="Google Shape;281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You can donate things you no longer need to charity for others to reuse.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Share these ideas with other people!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3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9" name="Google Shape;289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Finally, climate change can be scary, so if you ever want to talk to anyone about it, please let your form teacher know.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Look out for more announcements about COP26 and our school’s Climate Leader plans. There will be lots of opportunities for you al</a:t>
            </a:r>
            <a:r>
              <a:rPr lang="en-US"/>
              <a:t>l to go one step greener!</a:t>
            </a:r>
            <a:endParaRPr/>
          </a:p>
        </p:txBody>
      </p:sp>
      <p:sp>
        <p:nvSpPr>
          <p:cNvPr id="290" name="Google Shape;290;p3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9" name="Google Shape;119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Let’ start with a question: How did you get to school today?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Put your hand up if you travelled by car or bus.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[DEPENDING ON HOW MANY STUDENTS PUT THEIR HANDS UP TEACHER CAN RESPOND BY SAYING SOMETHING LIKE: “OK, SO QUITE A FEW OF YOU.” OR “OK, SO ONE OR TWO OF YOU.”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9" name="Google Shape;129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Here’s another question: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many of you always switch the light off when you’re the last person to leave the room?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Put your hand up if you do.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[DEPENDING ON HOW MANY STUDENTS PUT THEIR HANDS UP TEACHER CAN RESPOND BY SAYING SOMETHING LIKE: “OK, SO QUITE A FEW OF YOU.” OR “OK, SO ONE OR TWO OF YOU.”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6" name="Google Shape;146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Why am I asking you these questions? What’s so important about car journeys and lightbulbs?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It’s because they both need power to work.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fact, all sorts of things do – everything from your mobile phone to the fridges and freezers in the school canteen.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Most of our power comes from burning coal, natural gas and oil, which release greenhouse gasses into the atmosphere.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2" name="Google Shape;162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Right now, too many greenhouse gasses are trapped in our climate and they are causing it to get warmer.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When the Earth warms, the climate changes.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 climate is the pattern of weather conditions over many years.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Think about </a:t>
            </a:r>
            <a:r>
              <a:rPr i="1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[ENTER THE NAME OF YOUR VILLAGE/TOWN/CITY/]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where we live.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 could probably predict the seasons – it’s cold and wet in February in winter and warm in August in summer.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But what happens if that starts to change?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9" name="Google Shape;179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Farmers rely on the climate to grow food, and animals rely on it to </a:t>
            </a:r>
            <a:r>
              <a:rPr lang="en-US"/>
              <a:t>move around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find mates and food.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 the climate changes, it might get hot at the wrong time of year meaning it’s harder for farmers to grow crops</a:t>
            </a:r>
            <a:r>
              <a:rPr lang="en-US"/>
              <a:t>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warming climate also means more wildfires, like in Australia and California, and rising sea levels from melting ice caps.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climate is like nature’s clock – then climate change can cause it to read the wrong time.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So, what do we do about it?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0" name="Google Shape;190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800">
                <a:latin typeface="Calibri"/>
                <a:ea typeface="Calibri"/>
                <a:cs typeface="Calibri"/>
                <a:sym typeface="Calibri"/>
              </a:rPr>
              <a:t>One way is for world leaders to come together to make important decisions about how to tackle the climate crisis. </a:t>
            </a:r>
            <a:endParaRPr i="0"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 i="0"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800">
                <a:latin typeface="Calibri"/>
                <a:ea typeface="Calibri"/>
                <a:cs typeface="Calibri"/>
                <a:sym typeface="Calibri"/>
              </a:rPr>
              <a:t>In November, the UK will host this year’s meeting in Glasgow in Scotland. It’s called COP26 as it’s the 26</a:t>
            </a:r>
            <a:r>
              <a:rPr baseline="30000" i="0" lang="en-US" sz="1800"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i="0" lang="en-US" sz="1800">
                <a:latin typeface="Calibri"/>
                <a:ea typeface="Calibri"/>
                <a:cs typeface="Calibri"/>
                <a:sym typeface="Calibri"/>
              </a:rPr>
              <a:t> United Nations Climate Change Conference. </a:t>
            </a:r>
            <a:endParaRPr i="0"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 i="0"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800">
                <a:latin typeface="Calibri"/>
                <a:ea typeface="Calibri"/>
                <a:cs typeface="Calibri"/>
                <a:sym typeface="Calibri"/>
              </a:rPr>
              <a:t>COP26 is run by the United Nations and COP means “conference of parties” – in a nutshell, they’re like an assembly, but for every single country on Earth. </a:t>
            </a:r>
            <a:endParaRPr i="0"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 i="0"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800">
                <a:latin typeface="Calibri"/>
                <a:ea typeface="Calibri"/>
                <a:cs typeface="Calibri"/>
                <a:sym typeface="Calibri"/>
              </a:rPr>
              <a:t>Over the years there have been 26 of them. Which is why this year’s meeting is called COP26. </a:t>
            </a:r>
            <a:endParaRPr i="0"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0" name="Google Shape;200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US"/>
              <a:t>Ne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 zero means finding a balance between the greenhouse gases (like CO2) that an individual or organisation puts into the atmosphere, and those that are ‘taken out’.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other words, it’s making sure that for all the gases emitted, you are removing the same amount from the atmosphere, making yourself carbon ‘neutral’.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Achieving net zero is necessary if we are to tackle climate change and protect people, the planet and our natural world.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UK has set a target of being net zero by 2050.</a:t>
            </a:r>
            <a:endParaRPr/>
          </a:p>
        </p:txBody>
      </p:sp>
      <p:sp>
        <p:nvSpPr>
          <p:cNvPr id="201" name="Google Shape;201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1" name="Google Shape;211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It’s not just world leaders like our Prime Minister Boris Johnson, or activists who </a:t>
            </a:r>
            <a:r>
              <a:rPr lang="en-US"/>
              <a:t>can go one step greener to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protect the planet.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 school and all of you can be Climate Leaders too by incorporating positive environmental actions into our daily lives.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fact, we already </a:t>
            </a:r>
            <a:r>
              <a:rPr i="1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[ADD IN WHAT YOUR SCHOOL IS DOING ALREADY IN THE NEXT SLIDE]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2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rgbClr val="8CDC73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0"/>
          <p:cNvSpPr txBox="1"/>
          <p:nvPr>
            <p:ph type="ctrTitle"/>
          </p:nvPr>
        </p:nvSpPr>
        <p:spPr>
          <a:xfrm>
            <a:off x="334965" y="1122363"/>
            <a:ext cx="11522073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7328C"/>
              </a:buClr>
              <a:buSzPts val="8000"/>
              <a:buFont typeface="Arial"/>
              <a:buNone/>
              <a:defRPr sz="8000">
                <a:solidFill>
                  <a:srgbClr val="37328C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40"/>
          <p:cNvSpPr txBox="1"/>
          <p:nvPr>
            <p:ph idx="1" type="subTitle"/>
          </p:nvPr>
        </p:nvSpPr>
        <p:spPr>
          <a:xfrm>
            <a:off x="334965" y="3509964"/>
            <a:ext cx="11522073" cy="17478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82828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82828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82828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82828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40"/>
          <p:cNvSpPr txBox="1"/>
          <p:nvPr>
            <p:ph idx="10" type="dt"/>
          </p:nvPr>
        </p:nvSpPr>
        <p:spPr>
          <a:xfrm>
            <a:off x="334963" y="6176964"/>
            <a:ext cx="2743200" cy="6810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40"/>
          <p:cNvSpPr txBox="1"/>
          <p:nvPr>
            <p:ph idx="11" type="ftr"/>
          </p:nvPr>
        </p:nvSpPr>
        <p:spPr>
          <a:xfrm>
            <a:off x="3810002" y="6176963"/>
            <a:ext cx="4571999" cy="6810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40"/>
          <p:cNvSpPr txBox="1"/>
          <p:nvPr>
            <p:ph idx="12" type="sldNum"/>
          </p:nvPr>
        </p:nvSpPr>
        <p:spPr>
          <a:xfrm>
            <a:off x="8610600" y="6176963"/>
            <a:ext cx="3246437" cy="6810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49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49"/>
          <p:cNvSpPr txBox="1"/>
          <p:nvPr>
            <p:ph idx="1" type="body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82828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82828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82828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82828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0" name="Google Shape;70;p49"/>
          <p:cNvSpPr txBox="1"/>
          <p:nvPr>
            <p:ph idx="2" type="body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49"/>
          <p:cNvSpPr txBox="1"/>
          <p:nvPr>
            <p:ph idx="3" type="body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82828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82828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82828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82828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2" name="Google Shape;72;p49"/>
          <p:cNvSpPr txBox="1"/>
          <p:nvPr>
            <p:ph idx="4" type="body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3" name="Google Shape;73;p49"/>
          <p:cNvSpPr txBox="1"/>
          <p:nvPr>
            <p:ph idx="10" type="dt"/>
          </p:nvPr>
        </p:nvSpPr>
        <p:spPr>
          <a:xfrm>
            <a:off x="334963" y="6176964"/>
            <a:ext cx="2743200" cy="6810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49"/>
          <p:cNvSpPr txBox="1"/>
          <p:nvPr>
            <p:ph idx="11" type="ftr"/>
          </p:nvPr>
        </p:nvSpPr>
        <p:spPr>
          <a:xfrm>
            <a:off x="3810002" y="6176963"/>
            <a:ext cx="4571999" cy="6810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49"/>
          <p:cNvSpPr txBox="1"/>
          <p:nvPr>
            <p:ph idx="12" type="sldNum"/>
          </p:nvPr>
        </p:nvSpPr>
        <p:spPr>
          <a:xfrm>
            <a:off x="8610600" y="6176963"/>
            <a:ext cx="3246437" cy="6810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50"/>
          <p:cNvSpPr txBox="1"/>
          <p:nvPr>
            <p:ph type="title"/>
          </p:nvPr>
        </p:nvSpPr>
        <p:spPr>
          <a:xfrm>
            <a:off x="337140" y="296864"/>
            <a:ext cx="1151772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50"/>
          <p:cNvSpPr txBox="1"/>
          <p:nvPr>
            <p:ph idx="10" type="dt"/>
          </p:nvPr>
        </p:nvSpPr>
        <p:spPr>
          <a:xfrm>
            <a:off x="334963" y="6176964"/>
            <a:ext cx="2743200" cy="6810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50"/>
          <p:cNvSpPr txBox="1"/>
          <p:nvPr>
            <p:ph idx="11" type="ftr"/>
          </p:nvPr>
        </p:nvSpPr>
        <p:spPr>
          <a:xfrm>
            <a:off x="3810002" y="6176963"/>
            <a:ext cx="4571999" cy="6810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50"/>
          <p:cNvSpPr txBox="1"/>
          <p:nvPr>
            <p:ph idx="12" type="sldNum"/>
          </p:nvPr>
        </p:nvSpPr>
        <p:spPr>
          <a:xfrm>
            <a:off x="8610600" y="6176963"/>
            <a:ext cx="3246437" cy="6810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51"/>
          <p:cNvSpPr txBox="1"/>
          <p:nvPr>
            <p:ph idx="10" type="dt"/>
          </p:nvPr>
        </p:nvSpPr>
        <p:spPr>
          <a:xfrm>
            <a:off x="334963" y="6176964"/>
            <a:ext cx="2743200" cy="6810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51"/>
          <p:cNvSpPr txBox="1"/>
          <p:nvPr>
            <p:ph idx="11" type="ftr"/>
          </p:nvPr>
        </p:nvSpPr>
        <p:spPr>
          <a:xfrm>
            <a:off x="3810002" y="6176963"/>
            <a:ext cx="4571999" cy="6810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51"/>
          <p:cNvSpPr txBox="1"/>
          <p:nvPr>
            <p:ph idx="12" type="sldNum"/>
          </p:nvPr>
        </p:nvSpPr>
        <p:spPr>
          <a:xfrm>
            <a:off x="8610600" y="6176963"/>
            <a:ext cx="3246437" cy="6810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52"/>
          <p:cNvSpPr txBox="1"/>
          <p:nvPr>
            <p:ph idx="1" type="body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82828"/>
              </a:buClr>
              <a:buSzPts val="3200"/>
              <a:buNone/>
              <a:defRPr sz="32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82828"/>
              </a:buClr>
              <a:buSzPts val="2800"/>
              <a:buNone/>
              <a:defRPr sz="28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82828"/>
              </a:buClr>
              <a:buSzPts val="2400"/>
              <a:buNone/>
              <a:defRPr sz="24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82828"/>
              </a:buClr>
              <a:buSzPts val="2000"/>
              <a:buNone/>
              <a:defRPr sz="2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82828"/>
              </a:buClr>
              <a:buSzPts val="2000"/>
              <a:buNone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88" name="Google Shape;88;p52"/>
          <p:cNvSpPr txBox="1"/>
          <p:nvPr>
            <p:ph idx="2" type="body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82828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82828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82828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82828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82828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9" name="Google Shape;89;p52"/>
          <p:cNvSpPr txBox="1"/>
          <p:nvPr>
            <p:ph idx="10" type="dt"/>
          </p:nvPr>
        </p:nvSpPr>
        <p:spPr>
          <a:xfrm>
            <a:off x="334963" y="6176964"/>
            <a:ext cx="2743200" cy="6810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52"/>
          <p:cNvSpPr txBox="1"/>
          <p:nvPr>
            <p:ph idx="11" type="ftr"/>
          </p:nvPr>
        </p:nvSpPr>
        <p:spPr>
          <a:xfrm>
            <a:off x="3810002" y="6176963"/>
            <a:ext cx="4571999" cy="6810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52"/>
          <p:cNvSpPr txBox="1"/>
          <p:nvPr>
            <p:ph idx="12" type="sldNum"/>
          </p:nvPr>
        </p:nvSpPr>
        <p:spPr>
          <a:xfrm>
            <a:off x="8610600" y="6176963"/>
            <a:ext cx="3246437" cy="6810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5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53"/>
          <p:cNvSpPr/>
          <p:nvPr>
            <p:ph idx="2" type="pic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95" name="Google Shape;95;p53"/>
          <p:cNvSpPr txBox="1"/>
          <p:nvPr>
            <p:ph idx="1" type="body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82828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82828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82828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82828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82828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96" name="Google Shape;96;p53"/>
          <p:cNvSpPr txBox="1"/>
          <p:nvPr>
            <p:ph idx="10" type="dt"/>
          </p:nvPr>
        </p:nvSpPr>
        <p:spPr>
          <a:xfrm>
            <a:off x="334963" y="6176964"/>
            <a:ext cx="2743200" cy="6810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53"/>
          <p:cNvSpPr txBox="1"/>
          <p:nvPr>
            <p:ph idx="11" type="ftr"/>
          </p:nvPr>
        </p:nvSpPr>
        <p:spPr>
          <a:xfrm>
            <a:off x="3810002" y="6176963"/>
            <a:ext cx="4571999" cy="6810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53"/>
          <p:cNvSpPr txBox="1"/>
          <p:nvPr>
            <p:ph idx="12" type="sldNum"/>
          </p:nvPr>
        </p:nvSpPr>
        <p:spPr>
          <a:xfrm>
            <a:off x="8610600" y="6176963"/>
            <a:ext cx="3246437" cy="6810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4"/>
          <p:cNvSpPr txBox="1"/>
          <p:nvPr>
            <p:ph type="title"/>
          </p:nvPr>
        </p:nvSpPr>
        <p:spPr>
          <a:xfrm>
            <a:off x="337140" y="296864"/>
            <a:ext cx="1151772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54"/>
          <p:cNvSpPr txBox="1"/>
          <p:nvPr>
            <p:ph idx="1" type="body"/>
          </p:nvPr>
        </p:nvSpPr>
        <p:spPr>
          <a:xfrm rot="5400000">
            <a:off x="3825378" y="-1865811"/>
            <a:ext cx="4543424" cy="115198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2" name="Google Shape;102;p54"/>
          <p:cNvSpPr txBox="1"/>
          <p:nvPr>
            <p:ph idx="10" type="dt"/>
          </p:nvPr>
        </p:nvSpPr>
        <p:spPr>
          <a:xfrm>
            <a:off x="334963" y="6176964"/>
            <a:ext cx="2743200" cy="6810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54"/>
          <p:cNvSpPr txBox="1"/>
          <p:nvPr>
            <p:ph idx="11" type="ftr"/>
          </p:nvPr>
        </p:nvSpPr>
        <p:spPr>
          <a:xfrm>
            <a:off x="3810002" y="6176963"/>
            <a:ext cx="4571999" cy="6810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54"/>
          <p:cNvSpPr txBox="1"/>
          <p:nvPr>
            <p:ph idx="12" type="sldNum"/>
          </p:nvPr>
        </p:nvSpPr>
        <p:spPr>
          <a:xfrm>
            <a:off x="8610600" y="6176963"/>
            <a:ext cx="3246437" cy="6810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5"/>
          <p:cNvSpPr txBox="1"/>
          <p:nvPr>
            <p:ph type="title"/>
          </p:nvPr>
        </p:nvSpPr>
        <p:spPr>
          <a:xfrm rot="5400000">
            <a:off x="7133431" y="1956596"/>
            <a:ext cx="5811839" cy="26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55"/>
          <p:cNvSpPr txBox="1"/>
          <p:nvPr>
            <p:ph idx="1" type="body"/>
          </p:nvPr>
        </p:nvSpPr>
        <p:spPr>
          <a:xfrm rot="5400000">
            <a:off x="1799431" y="-596104"/>
            <a:ext cx="5811839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8" name="Google Shape;108;p55"/>
          <p:cNvSpPr txBox="1"/>
          <p:nvPr>
            <p:ph idx="10" type="dt"/>
          </p:nvPr>
        </p:nvSpPr>
        <p:spPr>
          <a:xfrm>
            <a:off x="334963" y="6176964"/>
            <a:ext cx="2743200" cy="6810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55"/>
          <p:cNvSpPr txBox="1"/>
          <p:nvPr>
            <p:ph idx="11" type="ftr"/>
          </p:nvPr>
        </p:nvSpPr>
        <p:spPr>
          <a:xfrm>
            <a:off x="3810002" y="6176963"/>
            <a:ext cx="4571999" cy="6810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55"/>
          <p:cNvSpPr txBox="1"/>
          <p:nvPr>
            <p:ph idx="12" type="sldNum"/>
          </p:nvPr>
        </p:nvSpPr>
        <p:spPr>
          <a:xfrm>
            <a:off x="8610600" y="6176963"/>
            <a:ext cx="3246437" cy="6810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and Content" type="obj">
  <p:cSld name="OBJECT">
    <p:bg>
      <p:bgPr>
        <a:solidFill>
          <a:srgbClr val="37328C"/>
        </a:solid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1"/>
          <p:cNvSpPr txBox="1"/>
          <p:nvPr>
            <p:ph type="title"/>
          </p:nvPr>
        </p:nvSpPr>
        <p:spPr>
          <a:xfrm>
            <a:off x="337140" y="296864"/>
            <a:ext cx="1151772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1"/>
          <p:cNvSpPr txBox="1"/>
          <p:nvPr>
            <p:ph idx="1" type="body"/>
          </p:nvPr>
        </p:nvSpPr>
        <p:spPr>
          <a:xfrm>
            <a:off x="337141" y="1622427"/>
            <a:ext cx="5658307" cy="4543424"/>
          </a:xfrm>
          <a:prstGeom prst="rect">
            <a:avLst/>
          </a:prstGeom>
          <a:solidFill>
            <a:srgbClr val="8CDC73"/>
          </a:solidFill>
          <a:ln>
            <a:noFill/>
          </a:ln>
        </p:spPr>
        <p:txBody>
          <a:bodyPr anchorCtr="0" anchor="t" bIns="180000" lIns="180000" spcFirstLastPara="1" rIns="180000" wrap="square" tIns="1800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 sz="18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1"/>
          <p:cNvSpPr txBox="1"/>
          <p:nvPr>
            <p:ph idx="10" type="dt"/>
          </p:nvPr>
        </p:nvSpPr>
        <p:spPr>
          <a:xfrm>
            <a:off x="334963" y="6176964"/>
            <a:ext cx="2743200" cy="6810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1"/>
          <p:cNvSpPr txBox="1"/>
          <p:nvPr>
            <p:ph idx="11" type="ftr"/>
          </p:nvPr>
        </p:nvSpPr>
        <p:spPr>
          <a:xfrm>
            <a:off x="3810002" y="6176963"/>
            <a:ext cx="4571999" cy="6810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1"/>
          <p:cNvSpPr txBox="1"/>
          <p:nvPr>
            <p:ph idx="12" type="sldNum"/>
          </p:nvPr>
        </p:nvSpPr>
        <p:spPr>
          <a:xfrm>
            <a:off x="8610600" y="6176963"/>
            <a:ext cx="3246437" cy="6810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1" i="0" sz="12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0" lvl="1" marL="0" algn="r">
              <a:spcBef>
                <a:spcPts val="0"/>
              </a:spcBef>
              <a:buNone/>
              <a:defRPr b="1" i="0" sz="12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2pPr>
            <a:lvl3pPr indent="0" lvl="2" marL="0" algn="r">
              <a:spcBef>
                <a:spcPts val="0"/>
              </a:spcBef>
              <a:buNone/>
              <a:defRPr b="1" i="0" sz="12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3pPr>
            <a:lvl4pPr indent="0" lvl="3" marL="0" algn="r">
              <a:spcBef>
                <a:spcPts val="0"/>
              </a:spcBef>
              <a:buNone/>
              <a:defRPr b="1" i="0" sz="12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4pPr>
            <a:lvl5pPr indent="0" lvl="4" marL="0" algn="r">
              <a:spcBef>
                <a:spcPts val="0"/>
              </a:spcBef>
              <a:buNone/>
              <a:defRPr b="1" i="0" sz="12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5pPr>
            <a:lvl6pPr indent="0" lvl="5" marL="0" algn="r">
              <a:spcBef>
                <a:spcPts val="0"/>
              </a:spcBef>
              <a:buNone/>
              <a:defRPr b="1" i="0" sz="12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6pPr>
            <a:lvl7pPr indent="0" lvl="6" marL="0" algn="r">
              <a:spcBef>
                <a:spcPts val="0"/>
              </a:spcBef>
              <a:buNone/>
              <a:defRPr b="1" i="0" sz="12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7pPr>
            <a:lvl8pPr indent="0" lvl="7" marL="0" algn="r">
              <a:spcBef>
                <a:spcPts val="0"/>
              </a:spcBef>
              <a:buNone/>
              <a:defRPr b="1" i="0" sz="12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8pPr>
            <a:lvl9pPr indent="0" lvl="8" marL="0" algn="r">
              <a:spcBef>
                <a:spcPts val="0"/>
              </a:spcBef>
              <a:buNone/>
              <a:defRPr b="1" i="0" sz="12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CD75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42"/>
          <p:cNvSpPr/>
          <p:nvPr>
            <p:ph idx="2" type="pic"/>
          </p:nvPr>
        </p:nvSpPr>
        <p:spPr>
          <a:xfrm>
            <a:off x="4724400" y="0"/>
            <a:ext cx="746760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CD75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43"/>
          <p:cNvSpPr/>
          <p:nvPr>
            <p:ph idx="2" type="pic"/>
          </p:nvPr>
        </p:nvSpPr>
        <p:spPr>
          <a:xfrm>
            <a:off x="4724400" y="0"/>
            <a:ext cx="7467600" cy="6858000"/>
          </a:xfrm>
          <a:prstGeom prst="rect">
            <a:avLst/>
          </a:prstGeom>
          <a:noFill/>
          <a:ln>
            <a:noFill/>
          </a:ln>
        </p:spPr>
      </p:sp>
      <p:pic>
        <p:nvPicPr>
          <p:cNvPr descr="Text&#10;&#10;Description automatically generated" id="33" name="Google Shape;33;p4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7467600" y="3570"/>
            <a:ext cx="12192000" cy="68544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4"/>
          <p:cNvSpPr txBox="1"/>
          <p:nvPr>
            <p:ph type="title"/>
          </p:nvPr>
        </p:nvSpPr>
        <p:spPr>
          <a:xfrm>
            <a:off x="337140" y="296864"/>
            <a:ext cx="1151772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44"/>
          <p:cNvSpPr txBox="1"/>
          <p:nvPr>
            <p:ph idx="1" type="body"/>
          </p:nvPr>
        </p:nvSpPr>
        <p:spPr>
          <a:xfrm>
            <a:off x="337140" y="1622427"/>
            <a:ext cx="11519899" cy="45434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44"/>
          <p:cNvSpPr txBox="1"/>
          <p:nvPr>
            <p:ph idx="10" type="dt"/>
          </p:nvPr>
        </p:nvSpPr>
        <p:spPr>
          <a:xfrm>
            <a:off x="334963" y="6176964"/>
            <a:ext cx="2743200" cy="6810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44"/>
          <p:cNvSpPr txBox="1"/>
          <p:nvPr>
            <p:ph idx="11" type="ftr"/>
          </p:nvPr>
        </p:nvSpPr>
        <p:spPr>
          <a:xfrm>
            <a:off x="3810002" y="6176963"/>
            <a:ext cx="4571999" cy="6810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44"/>
          <p:cNvSpPr txBox="1"/>
          <p:nvPr>
            <p:ph idx="12" type="sldNum"/>
          </p:nvPr>
        </p:nvSpPr>
        <p:spPr>
          <a:xfrm>
            <a:off x="8610600" y="6176963"/>
            <a:ext cx="3246437" cy="6810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rgbClr val="8CDC73"/>
        </a:solidFill>
      </p:bgPr>
    </p:bg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5"/>
          <p:cNvSpPr txBox="1"/>
          <p:nvPr>
            <p:ph type="title"/>
          </p:nvPr>
        </p:nvSpPr>
        <p:spPr>
          <a:xfrm>
            <a:off x="334965" y="296865"/>
            <a:ext cx="11522073" cy="426561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7328C"/>
              </a:buClr>
              <a:buSzPts val="8800"/>
              <a:buFont typeface="Arial"/>
              <a:buNone/>
              <a:defRPr sz="8800">
                <a:solidFill>
                  <a:srgbClr val="37328C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45"/>
          <p:cNvSpPr txBox="1"/>
          <p:nvPr>
            <p:ph idx="1" type="body"/>
          </p:nvPr>
        </p:nvSpPr>
        <p:spPr>
          <a:xfrm>
            <a:off x="334965" y="4589464"/>
            <a:ext cx="11522073" cy="15763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82828"/>
              </a:buClr>
              <a:buSzPts val="2400"/>
              <a:buNone/>
              <a:defRPr sz="2400">
                <a:solidFill>
                  <a:srgbClr val="28282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3" name="Google Shape;43;p45"/>
          <p:cNvSpPr txBox="1"/>
          <p:nvPr>
            <p:ph idx="10" type="dt"/>
          </p:nvPr>
        </p:nvSpPr>
        <p:spPr>
          <a:xfrm>
            <a:off x="334963" y="6176964"/>
            <a:ext cx="2743200" cy="6810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45"/>
          <p:cNvSpPr txBox="1"/>
          <p:nvPr>
            <p:ph idx="11" type="ftr"/>
          </p:nvPr>
        </p:nvSpPr>
        <p:spPr>
          <a:xfrm>
            <a:off x="3810002" y="6176963"/>
            <a:ext cx="4571999" cy="6810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45"/>
          <p:cNvSpPr txBox="1"/>
          <p:nvPr>
            <p:ph idx="12" type="sldNum"/>
          </p:nvPr>
        </p:nvSpPr>
        <p:spPr>
          <a:xfrm>
            <a:off x="8610600" y="6176963"/>
            <a:ext cx="3246437" cy="6810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6"/>
          <p:cNvSpPr txBox="1"/>
          <p:nvPr>
            <p:ph type="title"/>
          </p:nvPr>
        </p:nvSpPr>
        <p:spPr>
          <a:xfrm>
            <a:off x="337140" y="296864"/>
            <a:ext cx="1151772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46"/>
          <p:cNvSpPr txBox="1"/>
          <p:nvPr>
            <p:ph idx="1" type="body"/>
          </p:nvPr>
        </p:nvSpPr>
        <p:spPr>
          <a:xfrm>
            <a:off x="334963" y="1622428"/>
            <a:ext cx="5684839" cy="45545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" name="Google Shape;49;p46"/>
          <p:cNvSpPr txBox="1"/>
          <p:nvPr>
            <p:ph idx="2" type="body"/>
          </p:nvPr>
        </p:nvSpPr>
        <p:spPr>
          <a:xfrm>
            <a:off x="6170022" y="1622428"/>
            <a:ext cx="5684839" cy="45545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46"/>
          <p:cNvSpPr txBox="1"/>
          <p:nvPr>
            <p:ph idx="10" type="dt"/>
          </p:nvPr>
        </p:nvSpPr>
        <p:spPr>
          <a:xfrm>
            <a:off x="334963" y="6176964"/>
            <a:ext cx="2743200" cy="6810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46"/>
          <p:cNvSpPr txBox="1"/>
          <p:nvPr>
            <p:ph idx="11" type="ftr"/>
          </p:nvPr>
        </p:nvSpPr>
        <p:spPr>
          <a:xfrm>
            <a:off x="3810002" y="6176963"/>
            <a:ext cx="4571999" cy="6810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46"/>
          <p:cNvSpPr txBox="1"/>
          <p:nvPr>
            <p:ph idx="12" type="sldNum"/>
          </p:nvPr>
        </p:nvSpPr>
        <p:spPr>
          <a:xfrm>
            <a:off x="8610600" y="6176963"/>
            <a:ext cx="3246437" cy="6810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wo Content">
  <p:cSld name="1_Two Content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7"/>
          <p:cNvSpPr/>
          <p:nvPr>
            <p:ph idx="2" type="pic"/>
          </p:nvPr>
        </p:nvSpPr>
        <p:spPr>
          <a:xfrm>
            <a:off x="6170021" y="2"/>
            <a:ext cx="6021979" cy="6857999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5" name="Google Shape;55;p47"/>
          <p:cNvSpPr txBox="1"/>
          <p:nvPr>
            <p:ph type="title"/>
          </p:nvPr>
        </p:nvSpPr>
        <p:spPr>
          <a:xfrm>
            <a:off x="337140" y="296864"/>
            <a:ext cx="568266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47"/>
          <p:cNvSpPr txBox="1"/>
          <p:nvPr>
            <p:ph idx="1" type="body"/>
          </p:nvPr>
        </p:nvSpPr>
        <p:spPr>
          <a:xfrm>
            <a:off x="334963" y="1622428"/>
            <a:ext cx="5684839" cy="45545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" name="Google Shape;57;p47"/>
          <p:cNvSpPr txBox="1"/>
          <p:nvPr>
            <p:ph idx="10" type="dt"/>
          </p:nvPr>
        </p:nvSpPr>
        <p:spPr>
          <a:xfrm>
            <a:off x="334963" y="6176964"/>
            <a:ext cx="2743200" cy="6810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47"/>
          <p:cNvSpPr txBox="1"/>
          <p:nvPr>
            <p:ph idx="11" type="ftr"/>
          </p:nvPr>
        </p:nvSpPr>
        <p:spPr>
          <a:xfrm>
            <a:off x="3810002" y="6176963"/>
            <a:ext cx="4571999" cy="6810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47"/>
          <p:cNvSpPr txBox="1"/>
          <p:nvPr>
            <p:ph idx="12" type="sldNum"/>
          </p:nvPr>
        </p:nvSpPr>
        <p:spPr>
          <a:xfrm>
            <a:off x="8610600" y="6176963"/>
            <a:ext cx="3246437" cy="6810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wo Content">
  <p:cSld name="2_Two Content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8"/>
          <p:cNvSpPr txBox="1"/>
          <p:nvPr>
            <p:ph type="title"/>
          </p:nvPr>
        </p:nvSpPr>
        <p:spPr>
          <a:xfrm>
            <a:off x="337140" y="296864"/>
            <a:ext cx="568266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48"/>
          <p:cNvSpPr txBox="1"/>
          <p:nvPr>
            <p:ph idx="1" type="body"/>
          </p:nvPr>
        </p:nvSpPr>
        <p:spPr>
          <a:xfrm>
            <a:off x="334963" y="1622428"/>
            <a:ext cx="5684839" cy="45545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3" name="Google Shape;63;p48"/>
          <p:cNvSpPr txBox="1"/>
          <p:nvPr>
            <p:ph idx="10" type="dt"/>
          </p:nvPr>
        </p:nvSpPr>
        <p:spPr>
          <a:xfrm>
            <a:off x="334963" y="6176964"/>
            <a:ext cx="2743200" cy="6810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48"/>
          <p:cNvSpPr txBox="1"/>
          <p:nvPr>
            <p:ph idx="11" type="ftr"/>
          </p:nvPr>
        </p:nvSpPr>
        <p:spPr>
          <a:xfrm>
            <a:off x="3810002" y="6176963"/>
            <a:ext cx="4571999" cy="6810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48"/>
          <p:cNvSpPr txBox="1"/>
          <p:nvPr>
            <p:ph idx="12" type="sldNum"/>
          </p:nvPr>
        </p:nvSpPr>
        <p:spPr>
          <a:xfrm>
            <a:off x="8610600" y="6176963"/>
            <a:ext cx="3246437" cy="6810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6" name="Google Shape;66;p48"/>
          <p:cNvSpPr/>
          <p:nvPr>
            <p:ph idx="2" type="pic"/>
          </p:nvPr>
        </p:nvSpPr>
        <p:spPr>
          <a:xfrm>
            <a:off x="6170021" y="2"/>
            <a:ext cx="6021979" cy="685799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9"/>
          <p:cNvSpPr txBox="1"/>
          <p:nvPr>
            <p:ph type="title"/>
          </p:nvPr>
        </p:nvSpPr>
        <p:spPr>
          <a:xfrm>
            <a:off x="337140" y="296864"/>
            <a:ext cx="1151772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5400"/>
              <a:buFont typeface="Arial"/>
              <a:buNone/>
              <a:defRPr b="0" i="0" sz="5400" u="none" cap="none" strike="noStrike">
                <a:solidFill>
                  <a:srgbClr val="28282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39"/>
          <p:cNvSpPr txBox="1"/>
          <p:nvPr>
            <p:ph idx="1" type="body"/>
          </p:nvPr>
        </p:nvSpPr>
        <p:spPr>
          <a:xfrm>
            <a:off x="337140" y="1622427"/>
            <a:ext cx="11519899" cy="45434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82828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282828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8282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82828"/>
                </a:solidFill>
                <a:latin typeface="Rubik"/>
                <a:ea typeface="Rubik"/>
                <a:cs typeface="Rubik"/>
                <a:sym typeface="Rubik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282828"/>
                </a:solidFill>
                <a:latin typeface="Rubik"/>
                <a:ea typeface="Rubik"/>
                <a:cs typeface="Rubik"/>
                <a:sym typeface="Rubik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8282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82828"/>
                </a:solidFill>
                <a:latin typeface="Rubik"/>
                <a:ea typeface="Rubik"/>
                <a:cs typeface="Rubik"/>
                <a:sym typeface="Rubik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8282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282828"/>
                </a:solidFill>
                <a:latin typeface="Rubik"/>
                <a:ea typeface="Rubik"/>
                <a:cs typeface="Rubik"/>
                <a:sym typeface="Rubik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39"/>
          <p:cNvSpPr txBox="1"/>
          <p:nvPr>
            <p:ph idx="10" type="dt"/>
          </p:nvPr>
        </p:nvSpPr>
        <p:spPr>
          <a:xfrm>
            <a:off x="334963" y="6176964"/>
            <a:ext cx="2743200" cy="6810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200" u="none" cap="none" strike="noStrike">
                <a:solidFill>
                  <a:srgbClr val="282828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39"/>
          <p:cNvSpPr txBox="1"/>
          <p:nvPr>
            <p:ph idx="11" type="ftr"/>
          </p:nvPr>
        </p:nvSpPr>
        <p:spPr>
          <a:xfrm>
            <a:off x="3810002" y="6176963"/>
            <a:ext cx="4571999" cy="6810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200" u="none" cap="none" strike="noStrike">
                <a:solidFill>
                  <a:srgbClr val="282828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39"/>
          <p:cNvSpPr txBox="1"/>
          <p:nvPr>
            <p:ph idx="12" type="sldNum"/>
          </p:nvPr>
        </p:nvSpPr>
        <p:spPr>
          <a:xfrm>
            <a:off x="8610600" y="6176963"/>
            <a:ext cx="3246437" cy="6810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1" i="0" sz="1200" u="none" cap="none" strike="noStrike">
                <a:solidFill>
                  <a:srgbClr val="282828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0" lvl="1" marL="0" marR="0" rtl="0" algn="r">
              <a:spcBef>
                <a:spcPts val="0"/>
              </a:spcBef>
              <a:buNone/>
              <a:defRPr b="1" i="0" sz="1200" u="none" cap="none" strike="noStrike">
                <a:solidFill>
                  <a:srgbClr val="282828"/>
                </a:solidFill>
                <a:latin typeface="Rubik"/>
                <a:ea typeface="Rubik"/>
                <a:cs typeface="Rubik"/>
                <a:sym typeface="Rubik"/>
              </a:defRPr>
            </a:lvl2pPr>
            <a:lvl3pPr indent="0" lvl="2" marL="0" marR="0" rtl="0" algn="r">
              <a:spcBef>
                <a:spcPts val="0"/>
              </a:spcBef>
              <a:buNone/>
              <a:defRPr b="1" i="0" sz="1200" u="none" cap="none" strike="noStrike">
                <a:solidFill>
                  <a:srgbClr val="282828"/>
                </a:solidFill>
                <a:latin typeface="Rubik"/>
                <a:ea typeface="Rubik"/>
                <a:cs typeface="Rubik"/>
                <a:sym typeface="Rubik"/>
              </a:defRPr>
            </a:lvl3pPr>
            <a:lvl4pPr indent="0" lvl="3" marL="0" marR="0" rtl="0" algn="r">
              <a:spcBef>
                <a:spcPts val="0"/>
              </a:spcBef>
              <a:buNone/>
              <a:defRPr b="1" i="0" sz="1200" u="none" cap="none" strike="noStrike">
                <a:solidFill>
                  <a:srgbClr val="282828"/>
                </a:solidFill>
                <a:latin typeface="Rubik"/>
                <a:ea typeface="Rubik"/>
                <a:cs typeface="Rubik"/>
                <a:sym typeface="Rubik"/>
              </a:defRPr>
            </a:lvl4pPr>
            <a:lvl5pPr indent="0" lvl="4" marL="0" marR="0" rtl="0" algn="r">
              <a:spcBef>
                <a:spcPts val="0"/>
              </a:spcBef>
              <a:buNone/>
              <a:defRPr b="1" i="0" sz="1200" u="none" cap="none" strike="noStrike">
                <a:solidFill>
                  <a:srgbClr val="282828"/>
                </a:solidFill>
                <a:latin typeface="Rubik"/>
                <a:ea typeface="Rubik"/>
                <a:cs typeface="Rubik"/>
                <a:sym typeface="Rubik"/>
              </a:defRPr>
            </a:lvl5pPr>
            <a:lvl6pPr indent="0" lvl="5" marL="0" marR="0" rtl="0" algn="r">
              <a:spcBef>
                <a:spcPts val="0"/>
              </a:spcBef>
              <a:buNone/>
              <a:defRPr b="1" i="0" sz="1200" u="none" cap="none" strike="noStrike">
                <a:solidFill>
                  <a:srgbClr val="282828"/>
                </a:solidFill>
                <a:latin typeface="Rubik"/>
                <a:ea typeface="Rubik"/>
                <a:cs typeface="Rubik"/>
                <a:sym typeface="Rubik"/>
              </a:defRPr>
            </a:lvl6pPr>
            <a:lvl7pPr indent="0" lvl="6" marL="0" marR="0" rtl="0" algn="r">
              <a:spcBef>
                <a:spcPts val="0"/>
              </a:spcBef>
              <a:buNone/>
              <a:defRPr b="1" i="0" sz="1200" u="none" cap="none" strike="noStrike">
                <a:solidFill>
                  <a:srgbClr val="282828"/>
                </a:solidFill>
                <a:latin typeface="Rubik"/>
                <a:ea typeface="Rubik"/>
                <a:cs typeface="Rubik"/>
                <a:sym typeface="Rubik"/>
              </a:defRPr>
            </a:lvl7pPr>
            <a:lvl8pPr indent="0" lvl="7" marL="0" marR="0" rtl="0" algn="r">
              <a:spcBef>
                <a:spcPts val="0"/>
              </a:spcBef>
              <a:buNone/>
              <a:defRPr b="1" i="0" sz="1200" u="none" cap="none" strike="noStrike">
                <a:solidFill>
                  <a:srgbClr val="282828"/>
                </a:solidFill>
                <a:latin typeface="Rubik"/>
                <a:ea typeface="Rubik"/>
                <a:cs typeface="Rubik"/>
                <a:sym typeface="Rubik"/>
              </a:defRPr>
            </a:lvl8pPr>
            <a:lvl9pPr indent="0" lvl="8" marL="0" marR="0" rtl="0" algn="r">
              <a:spcBef>
                <a:spcPts val="0"/>
              </a:spcBef>
              <a:buNone/>
              <a:defRPr b="1" i="0" sz="1200" u="none" cap="none" strike="noStrike">
                <a:solidFill>
                  <a:srgbClr val="282828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211">
          <p15:clr>
            <a:srgbClr val="F26B43"/>
          </p15:clr>
        </p15:guide>
        <p15:guide id="2" pos="7469">
          <p15:clr>
            <a:srgbClr val="F26B43"/>
          </p15:clr>
        </p15:guide>
        <p15:guide id="3" orient="horz" pos="187">
          <p15:clr>
            <a:srgbClr val="F26B43"/>
          </p15:clr>
        </p15:guide>
        <p15:guide id="4" orient="horz" pos="388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png"/><Relationship Id="rId4" Type="http://schemas.openxmlformats.org/officeDocument/2006/relationships/image" Target="../media/image2.png"/><Relationship Id="rId5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8.png"/><Relationship Id="rId5" Type="http://schemas.openxmlformats.org/officeDocument/2006/relationships/image" Target="../media/image20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7.png"/><Relationship Id="rId1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16.png"/><Relationship Id="rId9" Type="http://schemas.openxmlformats.org/officeDocument/2006/relationships/image" Target="../media/image4.png"/><Relationship Id="rId5" Type="http://schemas.openxmlformats.org/officeDocument/2006/relationships/image" Target="../media/image12.png"/><Relationship Id="rId6" Type="http://schemas.openxmlformats.org/officeDocument/2006/relationships/image" Target="../media/image3.png"/><Relationship Id="rId7" Type="http://schemas.openxmlformats.org/officeDocument/2006/relationships/image" Target="../media/image9.png"/><Relationship Id="rId8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image" Target="../media/image7.png"/><Relationship Id="rId1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Relationship Id="rId4" Type="http://schemas.openxmlformats.org/officeDocument/2006/relationships/image" Target="../media/image13.png"/><Relationship Id="rId9" Type="http://schemas.openxmlformats.org/officeDocument/2006/relationships/image" Target="../media/image21.png"/><Relationship Id="rId5" Type="http://schemas.openxmlformats.org/officeDocument/2006/relationships/image" Target="../media/image15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6.png"/><Relationship Id="rId4" Type="http://schemas.openxmlformats.org/officeDocument/2006/relationships/image" Target="../media/image24.png"/><Relationship Id="rId5" Type="http://schemas.openxmlformats.org/officeDocument/2006/relationships/image" Target="../media/image2.png"/><Relationship Id="rId6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Relationship Id="rId4" Type="http://schemas.openxmlformats.org/officeDocument/2006/relationships/image" Target="../media/image2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8.png"/><Relationship Id="rId4" Type="http://schemas.openxmlformats.org/officeDocument/2006/relationships/image" Target="../media/image2.png"/><Relationship Id="rId5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CDC73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"/>
          <p:cNvSpPr txBox="1"/>
          <p:nvPr/>
        </p:nvSpPr>
        <p:spPr>
          <a:xfrm>
            <a:off x="627016" y="4846320"/>
            <a:ext cx="6204857" cy="4770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500" u="none" cap="none" strike="noStrike">
                <a:solidFill>
                  <a:schemeClr val="lt1"/>
                </a:solidFill>
                <a:highlight>
                  <a:srgbClr val="37328C"/>
                </a:highlight>
                <a:latin typeface="Calibri"/>
                <a:ea typeface="Calibri"/>
                <a:cs typeface="Calibri"/>
                <a:sym typeface="Calibri"/>
              </a:rPr>
              <a:t>&lt;INSERT THE NAME OF YOUR SCHOOL HERE&gt;</a:t>
            </a:r>
            <a:endParaRPr b="1" sz="2500">
              <a:solidFill>
                <a:schemeClr val="lt1"/>
              </a:solidFill>
              <a:highlight>
                <a:srgbClr val="37328C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2"/>
          <p:cNvSpPr txBox="1"/>
          <p:nvPr/>
        </p:nvSpPr>
        <p:spPr>
          <a:xfrm>
            <a:off x="568262" y="2093424"/>
            <a:ext cx="4469399" cy="31995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41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>
                <a:solidFill>
                  <a:srgbClr val="37328C"/>
                </a:solidFill>
                <a:latin typeface="Anton"/>
                <a:ea typeface="Anton"/>
                <a:cs typeface="Anton"/>
                <a:sym typeface="Anton"/>
              </a:rPr>
              <a:t>OUR </a:t>
            </a:r>
            <a:endParaRPr/>
          </a:p>
          <a:p>
            <a:pPr indent="0" lvl="0" marL="0" marR="0" rtl="0" algn="l">
              <a:lnSpc>
                <a:spcPct val="941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>
                <a:solidFill>
                  <a:srgbClr val="37328C"/>
                </a:solidFill>
                <a:latin typeface="Anton"/>
                <a:ea typeface="Anton"/>
                <a:cs typeface="Anton"/>
                <a:sym typeface="Anton"/>
              </a:rPr>
              <a:t>CLIMATE </a:t>
            </a:r>
            <a:endParaRPr/>
          </a:p>
          <a:p>
            <a:pPr indent="0" lvl="0" marL="0" marR="0" rtl="0" algn="l">
              <a:lnSpc>
                <a:spcPct val="941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>
                <a:solidFill>
                  <a:srgbClr val="37328C"/>
                </a:solidFill>
                <a:latin typeface="Anton"/>
                <a:ea typeface="Anton"/>
                <a:cs typeface="Anton"/>
                <a:sym typeface="Anton"/>
              </a:rPr>
              <a:t>LEADERS</a:t>
            </a:r>
            <a:endParaRPr/>
          </a:p>
        </p:txBody>
      </p:sp>
      <p:sp>
        <p:nvSpPr>
          <p:cNvPr id="227" name="Google Shape;227;p22"/>
          <p:cNvSpPr/>
          <p:nvPr>
            <p:ph idx="2" type="pic"/>
          </p:nvPr>
        </p:nvSpPr>
        <p:spPr>
          <a:xfrm>
            <a:off x="4638260" y="0"/>
            <a:ext cx="7553739" cy="68580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28" name="Google Shape;228;p22"/>
          <p:cNvGrpSpPr/>
          <p:nvPr/>
        </p:nvGrpSpPr>
        <p:grpSpPr>
          <a:xfrm>
            <a:off x="9432501" y="5874456"/>
            <a:ext cx="2759499" cy="983543"/>
            <a:chOff x="9432501" y="5874456"/>
            <a:chExt cx="2759499" cy="983543"/>
          </a:xfrm>
        </p:grpSpPr>
        <p:pic>
          <p:nvPicPr>
            <p:cNvPr id="229" name="Google Shape;229;p2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0801815" y="5874456"/>
              <a:ext cx="1390185" cy="9835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K Government announces new mandatory Streamlined Energy and Carbon  Reporting (SECR) framework for all large UK businesses - Ecometrica" id="230" name="Google Shape;230;p2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432501" y="6162805"/>
              <a:ext cx="1115060" cy="40769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CDC73"/>
        </a:solidFill>
      </p:bgPr>
    </p:bg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person, crowd&#10;&#10;Description automatically generated" id="236" name="Google Shape;236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4"/>
          <p:cNvSpPr txBox="1"/>
          <p:nvPr/>
        </p:nvSpPr>
        <p:spPr>
          <a:xfrm>
            <a:off x="531579" y="1016812"/>
            <a:ext cx="4266199" cy="31995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41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>
                <a:solidFill>
                  <a:srgbClr val="37328C"/>
                </a:solidFill>
                <a:latin typeface="Anton"/>
                <a:ea typeface="Anton"/>
                <a:cs typeface="Anton"/>
                <a:sym typeface="Anton"/>
              </a:rPr>
              <a:t>CLIMATE POSITIVE ACTIONS</a:t>
            </a:r>
            <a:endParaRPr/>
          </a:p>
        </p:txBody>
      </p:sp>
      <p:sp>
        <p:nvSpPr>
          <p:cNvPr id="238" name="Google Shape;238;p24"/>
          <p:cNvSpPr txBox="1"/>
          <p:nvPr/>
        </p:nvSpPr>
        <p:spPr>
          <a:xfrm>
            <a:off x="531579" y="4647714"/>
            <a:ext cx="31266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rPr>
              <a:t>WALK TO SCHOOL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CDC73"/>
        </a:solidFill>
      </p:bgPr>
    </p:bg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erson riding a bicycle&#10;&#10;Description automatically generated with medium confidence" id="244" name="Google Shape;244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85"/>
            <a:ext cx="12192000" cy="685443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26"/>
          <p:cNvSpPr txBox="1"/>
          <p:nvPr/>
        </p:nvSpPr>
        <p:spPr>
          <a:xfrm>
            <a:off x="531579" y="1016812"/>
            <a:ext cx="4266199" cy="31995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41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>
                <a:solidFill>
                  <a:srgbClr val="37328C"/>
                </a:solidFill>
                <a:latin typeface="Anton"/>
                <a:ea typeface="Anton"/>
                <a:cs typeface="Anton"/>
                <a:sym typeface="Anton"/>
              </a:rPr>
              <a:t>CLIMATE POSITIVE ACTIONS</a:t>
            </a:r>
            <a:endParaRPr/>
          </a:p>
        </p:txBody>
      </p:sp>
      <p:sp>
        <p:nvSpPr>
          <p:cNvPr id="246" name="Google Shape;246;p26"/>
          <p:cNvSpPr txBox="1"/>
          <p:nvPr/>
        </p:nvSpPr>
        <p:spPr>
          <a:xfrm>
            <a:off x="531579" y="4819339"/>
            <a:ext cx="31266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rPr>
              <a:t>RIDE A BIKE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CDC73"/>
        </a:solidFill>
      </p:bgPr>
    </p:bg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28"/>
          <p:cNvPicPr preferRelativeResize="0"/>
          <p:nvPr/>
        </p:nvPicPr>
        <p:blipFill rotWithShape="1">
          <a:blip r:embed="rId3">
            <a:alphaModFix/>
          </a:blip>
          <a:srcRect b="19025" l="0" r="28536" t="15953"/>
          <a:stretch/>
        </p:blipFill>
        <p:spPr>
          <a:xfrm>
            <a:off x="5286581" y="-1788"/>
            <a:ext cx="6905419" cy="6861573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8"/>
          <p:cNvSpPr txBox="1"/>
          <p:nvPr/>
        </p:nvSpPr>
        <p:spPr>
          <a:xfrm>
            <a:off x="531579" y="1016812"/>
            <a:ext cx="4266199" cy="31995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41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>
                <a:solidFill>
                  <a:srgbClr val="37328C"/>
                </a:solidFill>
                <a:latin typeface="Anton"/>
                <a:ea typeface="Anton"/>
                <a:cs typeface="Anton"/>
                <a:sym typeface="Anton"/>
              </a:rPr>
              <a:t>CLIMATE POSITIVE ACTIONS</a:t>
            </a:r>
            <a:endParaRPr/>
          </a:p>
        </p:txBody>
      </p:sp>
      <p:sp>
        <p:nvSpPr>
          <p:cNvPr id="254" name="Google Shape;254;p28"/>
          <p:cNvSpPr txBox="1"/>
          <p:nvPr/>
        </p:nvSpPr>
        <p:spPr>
          <a:xfrm>
            <a:off x="531579" y="4681439"/>
            <a:ext cx="31266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rPr>
              <a:t>UNPLUG A CHARGER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CDC73"/>
        </a:solidFill>
      </p:bgPr>
    </p:bg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omputer on a desk&#10;&#10;Description automatically generated with low confidence" id="260" name="Google Shape;260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70"/>
            <a:ext cx="12192000" cy="685443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30"/>
          <p:cNvSpPr txBox="1"/>
          <p:nvPr/>
        </p:nvSpPr>
        <p:spPr>
          <a:xfrm>
            <a:off x="531579" y="1016812"/>
            <a:ext cx="4266199" cy="31995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41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>
                <a:solidFill>
                  <a:srgbClr val="37328C"/>
                </a:solidFill>
                <a:latin typeface="Anton"/>
                <a:ea typeface="Anton"/>
                <a:cs typeface="Anton"/>
                <a:sym typeface="Anton"/>
              </a:rPr>
              <a:t>CLIMATE POSITIVE ACTIONS</a:t>
            </a:r>
            <a:endParaRPr/>
          </a:p>
        </p:txBody>
      </p:sp>
      <p:sp>
        <p:nvSpPr>
          <p:cNvPr id="262" name="Google Shape;262;p30"/>
          <p:cNvSpPr txBox="1"/>
          <p:nvPr/>
        </p:nvSpPr>
        <p:spPr>
          <a:xfrm>
            <a:off x="531579" y="4647714"/>
            <a:ext cx="31266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rPr>
              <a:t>TURN OFF LIGHTS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CDC73"/>
        </a:solidFill>
      </p:bgPr>
    </p:bg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person, child&#10;&#10;Description automatically generated" id="268" name="Google Shape;268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32"/>
          <p:cNvSpPr txBox="1"/>
          <p:nvPr/>
        </p:nvSpPr>
        <p:spPr>
          <a:xfrm>
            <a:off x="531579" y="1016812"/>
            <a:ext cx="4266199" cy="31995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41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>
                <a:solidFill>
                  <a:srgbClr val="37328C"/>
                </a:solidFill>
                <a:latin typeface="Anton"/>
                <a:ea typeface="Anton"/>
                <a:cs typeface="Anton"/>
                <a:sym typeface="Anton"/>
              </a:rPr>
              <a:t>CLIMATE POSITIVE ACTIONS</a:t>
            </a:r>
            <a:endParaRPr/>
          </a:p>
        </p:txBody>
      </p:sp>
      <p:sp>
        <p:nvSpPr>
          <p:cNvPr id="270" name="Google Shape;270;p32"/>
          <p:cNvSpPr txBox="1"/>
          <p:nvPr/>
        </p:nvSpPr>
        <p:spPr>
          <a:xfrm>
            <a:off x="531574" y="4647725"/>
            <a:ext cx="36072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rPr>
              <a:t>BRING A </a:t>
            </a:r>
            <a:r>
              <a:rPr lang="en-US" sz="40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rPr>
              <a:t>REUSABLE WATER BOTTLE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sandwich with meat and vegetables&#10;&#10;Description automatically generated with medium confidence" id="276" name="Google Shape;276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4"/>
          <p:cNvSpPr txBox="1"/>
          <p:nvPr/>
        </p:nvSpPr>
        <p:spPr>
          <a:xfrm>
            <a:off x="531579" y="635812"/>
            <a:ext cx="4266300" cy="37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41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>
                <a:solidFill>
                  <a:srgbClr val="37328C"/>
                </a:solidFill>
                <a:latin typeface="Anton"/>
                <a:ea typeface="Anton"/>
                <a:cs typeface="Anton"/>
                <a:sym typeface="Anton"/>
              </a:rPr>
              <a:t>CLIMATE POSITIVE ACTIONS</a:t>
            </a:r>
            <a:endParaRPr/>
          </a:p>
        </p:txBody>
      </p:sp>
      <p:sp>
        <p:nvSpPr>
          <p:cNvPr id="278" name="Google Shape;278;p34"/>
          <p:cNvSpPr txBox="1"/>
          <p:nvPr/>
        </p:nvSpPr>
        <p:spPr>
          <a:xfrm>
            <a:off x="531579" y="4342914"/>
            <a:ext cx="35211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rPr>
              <a:t>PACK A NO WASTE LUNCHBOX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erson's feet on a stack of books&#10;&#10;Description automatically generated with medium confidence" id="284" name="Google Shape;284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996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36"/>
          <p:cNvSpPr txBox="1"/>
          <p:nvPr/>
        </p:nvSpPr>
        <p:spPr>
          <a:xfrm>
            <a:off x="531579" y="635812"/>
            <a:ext cx="4266300" cy="37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41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>
                <a:solidFill>
                  <a:srgbClr val="37328C"/>
                </a:solidFill>
                <a:latin typeface="Anton"/>
                <a:ea typeface="Anton"/>
                <a:cs typeface="Anton"/>
                <a:sym typeface="Anton"/>
              </a:rPr>
              <a:t>CLIMATE POSITIVE ACTIONS</a:t>
            </a:r>
            <a:endParaRPr/>
          </a:p>
        </p:txBody>
      </p:sp>
      <p:sp>
        <p:nvSpPr>
          <p:cNvPr id="286" name="Google Shape;286;p36"/>
          <p:cNvSpPr txBox="1"/>
          <p:nvPr/>
        </p:nvSpPr>
        <p:spPr>
          <a:xfrm>
            <a:off x="531575" y="4324375"/>
            <a:ext cx="4153200" cy="22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rPr>
              <a:t>DONATE YOUR CLOTHES, BOOKS, OR TOYS FOR REUSE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" name="Google Shape;292;p38"/>
          <p:cNvGrpSpPr/>
          <p:nvPr/>
        </p:nvGrpSpPr>
        <p:grpSpPr>
          <a:xfrm>
            <a:off x="9432501" y="5874456"/>
            <a:ext cx="2759499" cy="983543"/>
            <a:chOff x="9432501" y="5874456"/>
            <a:chExt cx="2759499" cy="983543"/>
          </a:xfrm>
        </p:grpSpPr>
        <p:pic>
          <p:nvPicPr>
            <p:cNvPr id="293" name="Google Shape;293;p3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0801815" y="5874456"/>
              <a:ext cx="1390185" cy="9835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K Government announces new mandatory Streamlined Energy and Carbon  Reporting (SECR) framework for all large UK businesses - Ecometrica" id="294" name="Google Shape;294;p3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432501" y="6162805"/>
              <a:ext cx="1115060" cy="4076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5" name="Google Shape;295;p38"/>
          <p:cNvSpPr txBox="1"/>
          <p:nvPr/>
        </p:nvSpPr>
        <p:spPr>
          <a:xfrm>
            <a:off x="513025" y="2347825"/>
            <a:ext cx="10871100" cy="37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rgbClr val="37328C"/>
                </a:solidFill>
                <a:latin typeface="Anton"/>
                <a:ea typeface="Anton"/>
                <a:cs typeface="Anton"/>
                <a:sym typeface="Anton"/>
              </a:rPr>
              <a:t>WE CAN ALL BE CLIMATE LEADERS AND GO ONE STEP GREENER, STARTING TODAY!</a:t>
            </a:r>
            <a:endParaRPr/>
          </a:p>
        </p:txBody>
      </p:sp>
      <p:sp>
        <p:nvSpPr>
          <p:cNvPr id="296" name="Google Shape;296;p38"/>
          <p:cNvSpPr txBox="1"/>
          <p:nvPr/>
        </p:nvSpPr>
        <p:spPr>
          <a:xfrm>
            <a:off x="575730" y="885632"/>
            <a:ext cx="51027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rPr>
              <a:t>MANY SMALL ACTIONS = </a:t>
            </a:r>
            <a:endParaRPr/>
          </a:p>
        </p:txBody>
      </p:sp>
      <p:sp>
        <p:nvSpPr>
          <p:cNvPr id="297" name="Google Shape;297;p38"/>
          <p:cNvSpPr txBox="1"/>
          <p:nvPr/>
        </p:nvSpPr>
        <p:spPr>
          <a:xfrm>
            <a:off x="575796" y="1593614"/>
            <a:ext cx="51027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62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rPr>
              <a:t>BIG POSITIVE CHANGES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FECFF"/>
        </a:solid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ext&#10;&#10;Description automatically generated" id="122" name="Google Shape;122;p6"/>
          <p:cNvPicPr preferRelativeResize="0"/>
          <p:nvPr/>
        </p:nvPicPr>
        <p:blipFill rotWithShape="1">
          <a:blip r:embed="rId3">
            <a:alphaModFix/>
          </a:blip>
          <a:srcRect b="0" l="42778" r="0" t="0"/>
          <a:stretch/>
        </p:blipFill>
        <p:spPr>
          <a:xfrm>
            <a:off x="5215466" y="0"/>
            <a:ext cx="6976533" cy="68544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3" name="Google Shape;123;p6"/>
          <p:cNvGrpSpPr/>
          <p:nvPr/>
        </p:nvGrpSpPr>
        <p:grpSpPr>
          <a:xfrm>
            <a:off x="9432501" y="5874456"/>
            <a:ext cx="2759499" cy="983543"/>
            <a:chOff x="9432501" y="5874456"/>
            <a:chExt cx="2759499" cy="983543"/>
          </a:xfrm>
        </p:grpSpPr>
        <p:pic>
          <p:nvPicPr>
            <p:cNvPr id="124" name="Google Shape;124;p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0801815" y="5874456"/>
              <a:ext cx="1390185" cy="9835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K Government announces new mandatory Streamlined Energy and Carbon  Reporting (SECR) framework for all large UK businesses - Ecometrica" id="125" name="Google Shape;125;p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501" y="6162805"/>
              <a:ext cx="1115060" cy="4076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6" name="Google Shape;126;p6"/>
          <p:cNvSpPr txBox="1"/>
          <p:nvPr/>
        </p:nvSpPr>
        <p:spPr>
          <a:xfrm>
            <a:off x="576735" y="1523385"/>
            <a:ext cx="5033844" cy="42255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41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>
                <a:solidFill>
                  <a:srgbClr val="37328C"/>
                </a:solidFill>
                <a:latin typeface="Anton"/>
                <a:ea typeface="Anton"/>
                <a:cs typeface="Anton"/>
                <a:sym typeface="Anton"/>
              </a:rPr>
              <a:t>HOW DID YOU TRAVEL TO SCHOOL TODAY?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7328C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con&#10;&#10;Description automatically generated" id="132" name="Google Shape;132;p8"/>
          <p:cNvPicPr preferRelativeResize="0"/>
          <p:nvPr/>
        </p:nvPicPr>
        <p:blipFill rotWithShape="1">
          <a:blip r:embed="rId3">
            <a:alphaModFix/>
          </a:blip>
          <a:srcRect b="0" l="47188" r="0" t="0"/>
          <a:stretch/>
        </p:blipFill>
        <p:spPr>
          <a:xfrm>
            <a:off x="6096000" y="496387"/>
            <a:ext cx="5886991" cy="6270171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8"/>
          <p:cNvSpPr/>
          <p:nvPr/>
        </p:nvSpPr>
        <p:spPr>
          <a:xfrm rot="-2279164">
            <a:off x="7283678" y="837422"/>
            <a:ext cx="266810" cy="900000"/>
          </a:xfrm>
          <a:prstGeom prst="roundRect">
            <a:avLst>
              <a:gd fmla="val 45977" name="adj"/>
            </a:avLst>
          </a:prstGeom>
          <a:solidFill>
            <a:srgbClr val="FCD75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8"/>
          <p:cNvSpPr/>
          <p:nvPr/>
        </p:nvSpPr>
        <p:spPr>
          <a:xfrm rot="2216637">
            <a:off x="10362038" y="834368"/>
            <a:ext cx="266810" cy="900000"/>
          </a:xfrm>
          <a:prstGeom prst="roundRect">
            <a:avLst>
              <a:gd fmla="val 45977" name="adj"/>
            </a:avLst>
          </a:prstGeom>
          <a:solidFill>
            <a:srgbClr val="FCD75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8"/>
          <p:cNvSpPr/>
          <p:nvPr/>
        </p:nvSpPr>
        <p:spPr>
          <a:xfrm rot="4872911">
            <a:off x="11103448" y="2200609"/>
            <a:ext cx="266810" cy="900000"/>
          </a:xfrm>
          <a:prstGeom prst="roundRect">
            <a:avLst>
              <a:gd fmla="val 45977" name="adj"/>
            </a:avLst>
          </a:prstGeom>
          <a:solidFill>
            <a:srgbClr val="FCD75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8"/>
          <p:cNvSpPr/>
          <p:nvPr/>
        </p:nvSpPr>
        <p:spPr>
          <a:xfrm rot="-4613930">
            <a:off x="6598867" y="2134540"/>
            <a:ext cx="266810" cy="900000"/>
          </a:xfrm>
          <a:prstGeom prst="roundRect">
            <a:avLst>
              <a:gd fmla="val 45977" name="adj"/>
            </a:avLst>
          </a:prstGeom>
          <a:solidFill>
            <a:srgbClr val="FCD75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8"/>
          <p:cNvSpPr/>
          <p:nvPr/>
        </p:nvSpPr>
        <p:spPr>
          <a:xfrm rot="-6592599">
            <a:off x="6671197" y="3494391"/>
            <a:ext cx="266810" cy="900000"/>
          </a:xfrm>
          <a:prstGeom prst="roundRect">
            <a:avLst>
              <a:gd fmla="val 45977" name="adj"/>
            </a:avLst>
          </a:prstGeom>
          <a:solidFill>
            <a:srgbClr val="FCD75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8"/>
          <p:cNvSpPr/>
          <p:nvPr/>
        </p:nvSpPr>
        <p:spPr>
          <a:xfrm rot="6612923">
            <a:off x="10999628" y="3576138"/>
            <a:ext cx="266810" cy="900000"/>
          </a:xfrm>
          <a:prstGeom prst="roundRect">
            <a:avLst>
              <a:gd fmla="val 45977" name="adj"/>
            </a:avLst>
          </a:prstGeom>
          <a:solidFill>
            <a:srgbClr val="FCD75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8"/>
          <p:cNvSpPr/>
          <p:nvPr/>
        </p:nvSpPr>
        <p:spPr>
          <a:xfrm>
            <a:off x="8825368" y="351761"/>
            <a:ext cx="266810" cy="900000"/>
          </a:xfrm>
          <a:prstGeom prst="roundRect">
            <a:avLst>
              <a:gd fmla="val 45977" name="adj"/>
            </a:avLst>
          </a:prstGeom>
          <a:solidFill>
            <a:srgbClr val="FCD75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0" name="Google Shape;140;p8"/>
          <p:cNvGrpSpPr/>
          <p:nvPr/>
        </p:nvGrpSpPr>
        <p:grpSpPr>
          <a:xfrm>
            <a:off x="9291482" y="5874455"/>
            <a:ext cx="2900518" cy="983545"/>
            <a:chOff x="9291482" y="5874455"/>
            <a:chExt cx="2900518" cy="983545"/>
          </a:xfrm>
        </p:grpSpPr>
        <p:pic>
          <p:nvPicPr>
            <p:cNvPr id="141" name="Google Shape;141;p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0801814" y="5874455"/>
              <a:ext cx="1390186" cy="9835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M Government white transparent | Launchpad" id="142" name="Google Shape;142;p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291482" y="6089595"/>
              <a:ext cx="1316079" cy="56137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3" name="Google Shape;143;p8"/>
          <p:cNvSpPr txBox="1"/>
          <p:nvPr/>
        </p:nvSpPr>
        <p:spPr>
          <a:xfrm>
            <a:off x="579299" y="1520576"/>
            <a:ext cx="5886990" cy="4273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848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rPr>
              <a:t>DO YOU </a:t>
            </a:r>
            <a:r>
              <a:rPr lang="en-US" sz="6600">
                <a:solidFill>
                  <a:srgbClr val="FCD757"/>
                </a:solidFill>
                <a:latin typeface="Anton"/>
                <a:ea typeface="Anton"/>
                <a:cs typeface="Anton"/>
                <a:sym typeface="Anton"/>
              </a:rPr>
              <a:t>SWITCH</a:t>
            </a:r>
            <a:r>
              <a:rPr i="1" lang="en-US" sz="6600">
                <a:solidFill>
                  <a:srgbClr val="FCD757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6600">
                <a:solidFill>
                  <a:srgbClr val="FCD757"/>
                </a:solidFill>
                <a:latin typeface="Anton"/>
                <a:ea typeface="Anton"/>
                <a:cs typeface="Anton"/>
                <a:sym typeface="Anton"/>
              </a:rPr>
              <a:t>OFF </a:t>
            </a:r>
            <a:r>
              <a:rPr lang="en-US" sz="66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rPr>
              <a:t>THE LIGHT WHEN YOU’RE THE LAST PERSON TO LEAVE A ROOM?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D757"/>
        </a:solid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10"/>
          <p:cNvPicPr preferRelativeResize="0"/>
          <p:nvPr/>
        </p:nvPicPr>
        <p:blipFill rotWithShape="1">
          <a:blip r:embed="rId3">
            <a:alphaModFix/>
          </a:blip>
          <a:srcRect b="0" l="0" r="0" t="71731"/>
          <a:stretch/>
        </p:blipFill>
        <p:spPr>
          <a:xfrm>
            <a:off x="0" y="4913200"/>
            <a:ext cx="12192003" cy="1938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87433" y="5311140"/>
            <a:ext cx="1257434" cy="801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07360" y="5311140"/>
            <a:ext cx="948288" cy="801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218141" y="5311140"/>
            <a:ext cx="727911" cy="801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208545" y="5311140"/>
            <a:ext cx="821404" cy="801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292442" y="5311140"/>
            <a:ext cx="833946" cy="801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388881" y="5311140"/>
            <a:ext cx="801370" cy="8013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6" name="Google Shape;156;p10"/>
          <p:cNvGrpSpPr/>
          <p:nvPr/>
        </p:nvGrpSpPr>
        <p:grpSpPr>
          <a:xfrm>
            <a:off x="9432501" y="5874456"/>
            <a:ext cx="2759499" cy="983543"/>
            <a:chOff x="9432501" y="5874456"/>
            <a:chExt cx="2759499" cy="983543"/>
          </a:xfrm>
        </p:grpSpPr>
        <p:pic>
          <p:nvPicPr>
            <p:cNvPr id="157" name="Google Shape;157;p10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10801815" y="5874456"/>
              <a:ext cx="1390185" cy="9835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K Government announces new mandatory Streamlined Energy and Carbon  Reporting (SECR) framework for all large UK businesses - Ecometrica" id="158" name="Google Shape;158;p10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9432501" y="6162805"/>
              <a:ext cx="1115060" cy="4076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9" name="Google Shape;159;p10"/>
          <p:cNvSpPr txBox="1"/>
          <p:nvPr/>
        </p:nvSpPr>
        <p:spPr>
          <a:xfrm>
            <a:off x="577479" y="537610"/>
            <a:ext cx="8202600" cy="37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756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200">
                <a:solidFill>
                  <a:srgbClr val="37328C"/>
                </a:solidFill>
                <a:latin typeface="Anton"/>
                <a:ea typeface="Anton"/>
                <a:cs typeface="Anton"/>
                <a:sym typeface="Anton"/>
              </a:rPr>
              <a:t>LOTS OF THINGS IN OUR WORLD NEED POWER TO WORK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822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822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322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822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823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823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CDC73"/>
        </a:soli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96119" y="3467261"/>
            <a:ext cx="10654249" cy="3366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64680" y="1005410"/>
            <a:ext cx="536392" cy="602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28734" y="1442720"/>
            <a:ext cx="679133" cy="759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320338" y="547511"/>
            <a:ext cx="1149571" cy="1038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480131" y="2969530"/>
            <a:ext cx="431540" cy="488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313420" y="4404360"/>
            <a:ext cx="598251" cy="52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792481" y="4130039"/>
            <a:ext cx="1611557" cy="1475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3030450">
            <a:off x="10426746" y="2842890"/>
            <a:ext cx="431540" cy="4880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3" name="Google Shape;173;p12"/>
          <p:cNvGrpSpPr/>
          <p:nvPr/>
        </p:nvGrpSpPr>
        <p:grpSpPr>
          <a:xfrm>
            <a:off x="9432501" y="5874456"/>
            <a:ext cx="2759499" cy="983543"/>
            <a:chOff x="9432501" y="5874456"/>
            <a:chExt cx="2759499" cy="983543"/>
          </a:xfrm>
        </p:grpSpPr>
        <p:pic>
          <p:nvPicPr>
            <p:cNvPr id="174" name="Google Shape;174;p12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10801815" y="5874456"/>
              <a:ext cx="1390185" cy="9835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K Government announces new mandatory Streamlined Energy and Carbon  Reporting (SECR) framework for all large UK businesses - Ecometrica" id="175" name="Google Shape;175;p12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9432501" y="6162805"/>
              <a:ext cx="1115060" cy="4076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6" name="Google Shape;176;p12"/>
          <p:cNvSpPr txBox="1"/>
          <p:nvPr/>
        </p:nvSpPr>
        <p:spPr>
          <a:xfrm>
            <a:off x="267826" y="24797"/>
            <a:ext cx="6153900" cy="62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756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2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rPr>
              <a:t>CAN YOU PREDICT </a:t>
            </a:r>
            <a:endParaRPr/>
          </a:p>
          <a:p>
            <a:pPr indent="0" lvl="0" marL="0" marR="0" rtl="0" algn="l">
              <a:lnSpc>
                <a:spcPct val="9756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200">
                <a:solidFill>
                  <a:srgbClr val="37328C"/>
                </a:solidFill>
                <a:latin typeface="Anton"/>
                <a:ea typeface="Anton"/>
                <a:cs typeface="Anton"/>
                <a:sym typeface="Anton"/>
              </a:rPr>
              <a:t>THE SEASONS WHERE </a:t>
            </a:r>
            <a:endParaRPr/>
          </a:p>
          <a:p>
            <a:pPr indent="0" lvl="0" marL="0" marR="0" rtl="0" algn="l">
              <a:lnSpc>
                <a:spcPct val="9756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200">
                <a:solidFill>
                  <a:srgbClr val="37328C"/>
                </a:solidFill>
                <a:latin typeface="Anton"/>
                <a:ea typeface="Anton"/>
                <a:cs typeface="Anton"/>
                <a:sym typeface="Anton"/>
              </a:rPr>
              <a:t>WE LIVE?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911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11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911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822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911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733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911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644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911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55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911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466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911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FECFF"/>
        </a:solid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503582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gauge&#10;&#10;Description automatically generated" id="183" name="Google Shape;183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48740" y="-332204"/>
            <a:ext cx="5496339" cy="74950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4" name="Google Shape;184;p14"/>
          <p:cNvGrpSpPr/>
          <p:nvPr/>
        </p:nvGrpSpPr>
        <p:grpSpPr>
          <a:xfrm>
            <a:off x="9432501" y="5874456"/>
            <a:ext cx="2759499" cy="983543"/>
            <a:chOff x="9432501" y="5874456"/>
            <a:chExt cx="2759499" cy="983543"/>
          </a:xfrm>
        </p:grpSpPr>
        <p:pic>
          <p:nvPicPr>
            <p:cNvPr id="185" name="Google Shape;185;p1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0801815" y="5874456"/>
              <a:ext cx="1390185" cy="9835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K Government announces new mandatory Streamlined Energy and Carbon  Reporting (SECR) framework for all large UK businesses - Ecometrica" id="186" name="Google Shape;186;p1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9432501" y="6162805"/>
              <a:ext cx="1115060" cy="4076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7" name="Google Shape;187;p14"/>
          <p:cNvSpPr txBox="1"/>
          <p:nvPr/>
        </p:nvSpPr>
        <p:spPr>
          <a:xfrm>
            <a:off x="581553" y="1141401"/>
            <a:ext cx="5853000" cy="50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41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>
                <a:solidFill>
                  <a:srgbClr val="37328C"/>
                </a:solidFill>
                <a:latin typeface="Anton"/>
                <a:ea typeface="Anton"/>
                <a:cs typeface="Anton"/>
                <a:sym typeface="Anton"/>
              </a:rPr>
              <a:t>CLIMATE </a:t>
            </a:r>
            <a:endParaRPr/>
          </a:p>
          <a:p>
            <a:pPr indent="0" lvl="0" marL="0" marR="0" rtl="0" algn="l">
              <a:lnSpc>
                <a:spcPct val="941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>
                <a:solidFill>
                  <a:srgbClr val="37328C"/>
                </a:solidFill>
                <a:latin typeface="Anton"/>
                <a:ea typeface="Anton"/>
                <a:cs typeface="Anton"/>
                <a:sym typeface="Anton"/>
              </a:rPr>
              <a:t>IS LIKE NATURE’S CLOCK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2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7328C"/>
        </a:solidFill>
      </p:bgPr>
    </p:bg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" name="Google Shape;193;p16"/>
          <p:cNvGrpSpPr/>
          <p:nvPr/>
        </p:nvGrpSpPr>
        <p:grpSpPr>
          <a:xfrm>
            <a:off x="9291482" y="5874455"/>
            <a:ext cx="2900518" cy="983545"/>
            <a:chOff x="9291482" y="5874455"/>
            <a:chExt cx="2900518" cy="983545"/>
          </a:xfrm>
        </p:grpSpPr>
        <p:pic>
          <p:nvPicPr>
            <p:cNvPr id="194" name="Google Shape;194;p1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0801814" y="5874455"/>
              <a:ext cx="1390186" cy="9835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M Government white transparent | Launchpad" id="195" name="Google Shape;195;p1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291482" y="6089595"/>
              <a:ext cx="1316079" cy="56137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6" name="Google Shape;196;p16"/>
          <p:cNvSpPr txBox="1"/>
          <p:nvPr/>
        </p:nvSpPr>
        <p:spPr>
          <a:xfrm>
            <a:off x="497712" y="810105"/>
            <a:ext cx="8241174" cy="42255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41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rPr>
              <a:t>COP26</a:t>
            </a:r>
            <a:endParaRPr/>
          </a:p>
          <a:p>
            <a:pPr indent="0" lvl="0" marL="0" marR="0" rtl="0" algn="l">
              <a:lnSpc>
                <a:spcPct val="941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>
                <a:solidFill>
                  <a:srgbClr val="8CDC73"/>
                </a:solidFill>
                <a:latin typeface="Anton"/>
                <a:ea typeface="Anton"/>
                <a:cs typeface="Anton"/>
                <a:sym typeface="Anton"/>
              </a:rPr>
              <a:t>THE UNITED NATIONS CLIMATE CHANGE CONFERENCE</a:t>
            </a:r>
            <a:endParaRPr/>
          </a:p>
        </p:txBody>
      </p:sp>
      <p:sp>
        <p:nvSpPr>
          <p:cNvPr id="197" name="Google Shape;197;p16"/>
          <p:cNvSpPr txBox="1"/>
          <p:nvPr/>
        </p:nvSpPr>
        <p:spPr>
          <a:xfrm>
            <a:off x="567158" y="5608985"/>
            <a:ext cx="49425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World leaders make plans to tackle the problem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" name="Google Shape;203;p18"/>
          <p:cNvGrpSpPr/>
          <p:nvPr/>
        </p:nvGrpSpPr>
        <p:grpSpPr>
          <a:xfrm>
            <a:off x="9291482" y="5874455"/>
            <a:ext cx="2900518" cy="983545"/>
            <a:chOff x="9291482" y="5874455"/>
            <a:chExt cx="2900518" cy="983545"/>
          </a:xfrm>
        </p:grpSpPr>
        <p:pic>
          <p:nvPicPr>
            <p:cNvPr id="204" name="Google Shape;204;p1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0801814" y="5874455"/>
              <a:ext cx="1390186" cy="9835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M Government white transparent | Launchpad" id="205" name="Google Shape;205;p1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291482" y="6089595"/>
              <a:ext cx="1316079" cy="5613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Icon&#10;&#10;Description automatically generated" id="206" name="Google Shape;206;p18"/>
          <p:cNvPicPr preferRelativeResize="0"/>
          <p:nvPr/>
        </p:nvPicPr>
        <p:blipFill rotWithShape="1">
          <a:blip r:embed="rId5">
            <a:alphaModFix/>
          </a:blip>
          <a:srcRect b="0" l="47823" r="0" t="0"/>
          <a:stretch/>
        </p:blipFill>
        <p:spPr>
          <a:xfrm>
            <a:off x="5830528" y="0"/>
            <a:ext cx="6361467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18"/>
          <p:cNvSpPr txBox="1"/>
          <p:nvPr/>
        </p:nvSpPr>
        <p:spPr>
          <a:xfrm>
            <a:off x="532435" y="1030025"/>
            <a:ext cx="8241300" cy="37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41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rPr>
              <a:t>GOING</a:t>
            </a:r>
            <a:endParaRPr/>
          </a:p>
          <a:p>
            <a:pPr indent="0" lvl="0" marL="0" marR="0" rtl="0" algn="l">
              <a:lnSpc>
                <a:spcPct val="941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>
                <a:solidFill>
                  <a:srgbClr val="8CDC73"/>
                </a:solidFill>
                <a:latin typeface="Anton"/>
                <a:ea typeface="Anton"/>
                <a:cs typeface="Anton"/>
                <a:sym typeface="Anton"/>
              </a:rPr>
              <a:t>‘NET ZERO’</a:t>
            </a:r>
            <a:endParaRPr/>
          </a:p>
          <a:p>
            <a:pPr indent="0" lvl="0" marL="0" marR="0" rtl="0" algn="l">
              <a:lnSpc>
                <a:spcPct val="941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rPr>
              <a:t>BY 2050</a:t>
            </a:r>
            <a:endParaRPr/>
          </a:p>
        </p:txBody>
      </p:sp>
      <p:sp>
        <p:nvSpPr>
          <p:cNvPr id="208" name="Google Shape;208;p18"/>
          <p:cNvSpPr txBox="1"/>
          <p:nvPr/>
        </p:nvSpPr>
        <p:spPr>
          <a:xfrm>
            <a:off x="567157" y="4756453"/>
            <a:ext cx="5528843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At COP26, world leaders aim to make a vital agreement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CDC73"/>
        </a:solidFill>
      </p:bgPr>
    </p:bg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0"/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FCD75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5" name="Google Shape;215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0"/>
          <p:cNvSpPr txBox="1"/>
          <p:nvPr/>
        </p:nvSpPr>
        <p:spPr>
          <a:xfrm>
            <a:off x="-1790700" y="118872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7" name="Google Shape;217;p20"/>
          <p:cNvGrpSpPr/>
          <p:nvPr/>
        </p:nvGrpSpPr>
        <p:grpSpPr>
          <a:xfrm>
            <a:off x="9432501" y="5874456"/>
            <a:ext cx="2759499" cy="983543"/>
            <a:chOff x="9432501" y="5874456"/>
            <a:chExt cx="2759499" cy="983543"/>
          </a:xfrm>
        </p:grpSpPr>
        <p:pic>
          <p:nvPicPr>
            <p:cNvPr id="218" name="Google Shape;218;p2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0801815" y="5874456"/>
              <a:ext cx="1390185" cy="9835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K Government announces new mandatory Streamlined Energy and Carbon  Reporting (SECR) framework for all large UK businesses - Ecometrica" id="219" name="Google Shape;219;p2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2501" y="6162805"/>
              <a:ext cx="1115060" cy="4076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0" name="Google Shape;220;p20"/>
          <p:cNvSpPr txBox="1"/>
          <p:nvPr/>
        </p:nvSpPr>
        <p:spPr>
          <a:xfrm>
            <a:off x="7530345" y="216552"/>
            <a:ext cx="4142100" cy="53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41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rgbClr val="37328C"/>
                </a:solidFill>
                <a:latin typeface="Anton"/>
                <a:ea typeface="Anton"/>
                <a:cs typeface="Anton"/>
                <a:sym typeface="Anton"/>
              </a:rPr>
              <a:t>BEING A YOUNG CLIMATE LEADER AND GOING ONE STEP GREENER</a:t>
            </a:r>
            <a:endParaRPr sz="1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2021-03-15T10:47:12Z</dcterms:created>
  <dc:creator>Malene Igland</dc:creator>
</cp:coreProperties>
</file>